
<file path=[Content_Types].xml><?xml version="1.0" encoding="utf-8"?>
<Types xmlns="http://schemas.openxmlformats.org/package/2006/content-types">
  <Default Extension="crdownload" ContentType="image/pn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0276800" cy="42808525"/>
  <p:notesSz cx="7315200" cy="96012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orient="horz" pos="3981">
          <p15:clr>
            <a:srgbClr val="A4A3A4"/>
          </p15:clr>
        </p15:guide>
        <p15:guide id="3" orient="horz" pos="26008">
          <p15:clr>
            <a:srgbClr val="A4A3A4"/>
          </p15:clr>
        </p15:guide>
        <p15:guide id="4" orient="horz" pos="958">
          <p15:clr>
            <a:srgbClr val="A4A3A4"/>
          </p15:clr>
        </p15:guide>
        <p15:guide id="5" pos="4815">
          <p15:clr>
            <a:srgbClr val="A4A3A4"/>
          </p15:clr>
        </p15:guide>
        <p15:guide id="6" pos="14257">
          <p15:clr>
            <a:srgbClr val="A4A3A4"/>
          </p15:clr>
        </p15:guide>
        <p15:guide id="7" pos="954">
          <p15:clr>
            <a:srgbClr val="A4A3A4"/>
          </p15:clr>
        </p15:guide>
        <p15:guide id="8" pos="4387">
          <p15:clr>
            <a:srgbClr val="A4A3A4"/>
          </p15:clr>
        </p15:guide>
        <p15:guide id="9" pos="13827">
          <p15:clr>
            <a:srgbClr val="A4A3A4"/>
          </p15:clr>
        </p15:guide>
        <p15:guide id="10" pos="9107">
          <p15:clr>
            <a:srgbClr val="A4A3A4"/>
          </p15:clr>
        </p15:guide>
        <p15:guide id="11" pos="99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6699FF"/>
    <a:srgbClr val="FFFFCC"/>
    <a:srgbClr val="CC0099"/>
    <a:srgbClr val="FF99FF"/>
    <a:srgbClr val="FF3300"/>
    <a:srgbClr val="62F769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9821" autoAdjust="0"/>
  </p:normalViewPr>
  <p:slideViewPr>
    <p:cSldViewPr snapToObjects="1">
      <p:cViewPr>
        <p:scale>
          <a:sx n="35" d="100"/>
          <a:sy n="35" d="100"/>
        </p:scale>
        <p:origin x="2124" y="54"/>
      </p:cViewPr>
      <p:guideLst>
        <p:guide orient="horz" pos="13483"/>
        <p:guide orient="horz" pos="3981"/>
        <p:guide orient="horz" pos="26008"/>
        <p:guide orient="horz" pos="958"/>
        <p:guide pos="4815"/>
        <p:guide pos="14257"/>
        <p:guide pos="954"/>
        <p:guide pos="4387"/>
        <p:guide pos="13827"/>
        <p:guide pos="9107"/>
        <p:guide pos="99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9" cy="72008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8479D1D5-6592-4903-8DD2-F2A94AA0ED7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564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84425" y="719138"/>
            <a:ext cx="254635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42F99649-E40A-4B1C-BFF8-5CC9047BFA4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58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1552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525" y="11185525"/>
            <a:ext cx="26012775" cy="77168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1050" y="20402550"/>
            <a:ext cx="21421725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75899-D5DE-4E2D-956D-0B50FD6F34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15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6AECD-787C-43FE-A4C4-AC56A87079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44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05900" y="3200400"/>
            <a:ext cx="6502400" cy="2880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95525" y="3200400"/>
            <a:ext cx="19357975" cy="2880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66B8C-E838-4277-8733-B93817DA59A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288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5525" y="3200400"/>
            <a:ext cx="26012775" cy="60007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95525" y="10401300"/>
            <a:ext cx="12930188" cy="2160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378113" y="10401300"/>
            <a:ext cx="12930187" cy="10725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5378113" y="21278850"/>
            <a:ext cx="12930187" cy="10725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47095-D19E-4610-B9EA-A1182D6BA63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58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E13A1-78D9-484B-8338-4F2D7BB3B0F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933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7763" y="23136225"/>
            <a:ext cx="26012775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17763" y="15260638"/>
            <a:ext cx="26012775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AD502-2CB6-44FE-80D4-9E26228E1E9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293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95525" y="10401300"/>
            <a:ext cx="12930188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78113" y="10401300"/>
            <a:ext cx="12930187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D09E7-96F2-4261-A052-A7EF12128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13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350" y="1441450"/>
            <a:ext cx="2754312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0350" y="8059738"/>
            <a:ext cx="135223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350" y="11418888"/>
            <a:ext cx="135223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546388" y="8059738"/>
            <a:ext cx="13527087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46388" y="11418888"/>
            <a:ext cx="13527087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4A47E-A27D-44D7-80E7-4C859A0260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63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64BF3-9140-4585-96A9-7938A13D85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025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75948-5771-4D75-8115-0E10763E35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608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350" y="1433513"/>
            <a:ext cx="10067925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64988" y="1433513"/>
            <a:ext cx="17108487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0350" y="7534275"/>
            <a:ext cx="10067925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08AF2-F6C9-462B-A3B2-0D2B0C9BAC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66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9163" y="25203150"/>
            <a:ext cx="18361025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99163" y="3217863"/>
            <a:ext cx="18361025" cy="21602700"/>
          </a:xfrm>
        </p:spPr>
        <p:txBody>
          <a:bodyPr lIns="8900" tIns="-181393" rIns="8900" bIns="-181393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99163" y="28178125"/>
            <a:ext cx="18361025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A0B86-1A88-4E4B-8307-79DE0705DF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14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0125" y="3805238"/>
            <a:ext cx="25736550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51" tIns="-172251" rIns="8451" bIns="-1722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0125" y="12366625"/>
            <a:ext cx="25736550" cy="256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51" tIns="-172251" rIns="8451" bIns="-1722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70125" y="39003288"/>
            <a:ext cx="630872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51" tIns="-172251" rIns="8451" bIns="-172251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55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150" y="39003288"/>
            <a:ext cx="9588500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51" tIns="-172251" rIns="8451" bIns="-172251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55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7950" y="39003288"/>
            <a:ext cx="6308725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451" tIns="-172251" rIns="8451" bIns="-17225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55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607E55FB-3A85-4109-8DFA-1F99689718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3613150" rtl="0" eaLnBrk="0" fontAlgn="base" hangingPunct="0">
        <a:spcBef>
          <a:spcPct val="0"/>
        </a:spcBef>
        <a:spcAft>
          <a:spcPct val="0"/>
        </a:spcAft>
        <a:defRPr sz="17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613150" rtl="0" eaLnBrk="0" fontAlgn="base" hangingPunct="0">
        <a:spcBef>
          <a:spcPct val="0"/>
        </a:spcBef>
        <a:spcAft>
          <a:spcPct val="0"/>
        </a:spcAft>
        <a:defRPr sz="17400">
          <a:solidFill>
            <a:schemeClr val="tx2"/>
          </a:solidFill>
          <a:latin typeface="Times" pitchFamily="18" charset="0"/>
        </a:defRPr>
      </a:lvl2pPr>
      <a:lvl3pPr algn="ctr" defTabSz="3613150" rtl="0" eaLnBrk="0" fontAlgn="base" hangingPunct="0">
        <a:spcBef>
          <a:spcPct val="0"/>
        </a:spcBef>
        <a:spcAft>
          <a:spcPct val="0"/>
        </a:spcAft>
        <a:defRPr sz="17400">
          <a:solidFill>
            <a:schemeClr val="tx2"/>
          </a:solidFill>
          <a:latin typeface="Times" pitchFamily="18" charset="0"/>
        </a:defRPr>
      </a:lvl3pPr>
      <a:lvl4pPr algn="ctr" defTabSz="3613150" rtl="0" eaLnBrk="0" fontAlgn="base" hangingPunct="0">
        <a:spcBef>
          <a:spcPct val="0"/>
        </a:spcBef>
        <a:spcAft>
          <a:spcPct val="0"/>
        </a:spcAft>
        <a:defRPr sz="17400">
          <a:solidFill>
            <a:schemeClr val="tx2"/>
          </a:solidFill>
          <a:latin typeface="Times" pitchFamily="18" charset="0"/>
        </a:defRPr>
      </a:lvl4pPr>
      <a:lvl5pPr algn="ctr" defTabSz="3613150" rtl="0" eaLnBrk="0" fontAlgn="base" hangingPunct="0">
        <a:spcBef>
          <a:spcPct val="0"/>
        </a:spcBef>
        <a:spcAft>
          <a:spcPct val="0"/>
        </a:spcAft>
        <a:defRPr sz="17400">
          <a:solidFill>
            <a:schemeClr val="tx2"/>
          </a:solidFill>
          <a:latin typeface="Times" pitchFamily="18" charset="0"/>
        </a:defRPr>
      </a:lvl5pPr>
      <a:lvl6pPr marL="457200" algn="ctr" defTabSz="3805238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" pitchFamily="18" charset="0"/>
        </a:defRPr>
      </a:lvl6pPr>
      <a:lvl7pPr marL="914400" algn="ctr" defTabSz="3805238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" pitchFamily="18" charset="0"/>
        </a:defRPr>
      </a:lvl7pPr>
      <a:lvl8pPr marL="1371600" algn="ctr" defTabSz="3805238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" pitchFamily="18" charset="0"/>
        </a:defRPr>
      </a:lvl8pPr>
      <a:lvl9pPr marL="1828800" algn="ctr" defTabSz="3805238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Times" pitchFamily="18" charset="0"/>
        </a:defRPr>
      </a:lvl9pPr>
    </p:titleStyle>
    <p:bodyStyle>
      <a:lvl1pPr marL="1355725" indent="-1355725" algn="l" defTabSz="3613150" rtl="0" eaLnBrk="0" fontAlgn="base" hangingPunct="0">
        <a:spcBef>
          <a:spcPct val="20000"/>
        </a:spcBef>
        <a:spcAft>
          <a:spcPct val="0"/>
        </a:spcAft>
        <a:buChar char="•"/>
        <a:defRPr sz="12600">
          <a:solidFill>
            <a:schemeClr val="tx1"/>
          </a:solidFill>
          <a:latin typeface="+mn-lt"/>
          <a:ea typeface="+mn-ea"/>
          <a:cs typeface="+mn-cs"/>
        </a:defRPr>
      </a:lvl1pPr>
      <a:lvl2pPr marL="2936875" indent="-1128713" algn="l" defTabSz="3613150" rtl="0" eaLnBrk="0" fontAlgn="base" hangingPunct="0">
        <a:spcBef>
          <a:spcPct val="20000"/>
        </a:spcBef>
        <a:spcAft>
          <a:spcPct val="0"/>
        </a:spcAft>
        <a:buChar char="–"/>
        <a:defRPr sz="11100">
          <a:solidFill>
            <a:schemeClr val="tx1"/>
          </a:solidFill>
          <a:latin typeface="+mn-lt"/>
        </a:defRPr>
      </a:lvl2pPr>
      <a:lvl3pPr marL="4518025" indent="-904875" algn="l" defTabSz="3613150" rtl="0" eaLnBrk="0" fontAlgn="base" hangingPunct="0">
        <a:spcBef>
          <a:spcPct val="20000"/>
        </a:spcBef>
        <a:spcAft>
          <a:spcPct val="0"/>
        </a:spcAft>
        <a:buChar char="•"/>
        <a:defRPr sz="9500">
          <a:solidFill>
            <a:schemeClr val="tx1"/>
          </a:solidFill>
          <a:latin typeface="+mn-lt"/>
        </a:defRPr>
      </a:lvl3pPr>
      <a:lvl4pPr marL="6324600" indent="-903288" algn="l" defTabSz="3613150" rtl="0" eaLnBrk="0" fontAlgn="base" hangingPunct="0">
        <a:spcBef>
          <a:spcPct val="20000"/>
        </a:spcBef>
        <a:spcAft>
          <a:spcPct val="0"/>
        </a:spcAft>
        <a:buChar char="–"/>
        <a:defRPr sz="7900">
          <a:solidFill>
            <a:schemeClr val="tx1"/>
          </a:solidFill>
          <a:latin typeface="+mn-lt"/>
        </a:defRPr>
      </a:lvl4pPr>
      <a:lvl5pPr marL="8131175" indent="-903288" algn="l" defTabSz="3613150" rtl="0" eaLnBrk="0" fontAlgn="base" hangingPunct="0">
        <a:spcBef>
          <a:spcPct val="20000"/>
        </a:spcBef>
        <a:spcAft>
          <a:spcPct val="0"/>
        </a:spcAft>
        <a:buChar char="»"/>
        <a:defRPr sz="7900">
          <a:solidFill>
            <a:schemeClr val="tx1"/>
          </a:solidFill>
          <a:latin typeface="+mn-lt"/>
        </a:defRPr>
      </a:lvl5pPr>
      <a:lvl6pPr marL="9020175" indent="-950913" algn="l" defTabSz="3805238" rtl="0" eaLnBrk="0" fontAlgn="base" hangingPunct="0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6pPr>
      <a:lvl7pPr marL="9477375" indent="-950913" algn="l" defTabSz="3805238" rtl="0" eaLnBrk="0" fontAlgn="base" hangingPunct="0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7pPr>
      <a:lvl8pPr marL="9934575" indent="-950913" algn="l" defTabSz="3805238" rtl="0" eaLnBrk="0" fontAlgn="base" hangingPunct="0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8pPr>
      <a:lvl9pPr marL="10391775" indent="-950913" algn="l" defTabSz="3805238" rtl="0" eaLnBrk="0" fontAlgn="base" hangingPunct="0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crdownload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6">
            <a:extLst>
              <a:ext uri="{FF2B5EF4-FFF2-40B4-BE49-F238E27FC236}">
                <a16:creationId xmlns:a16="http://schemas.microsoft.com/office/drawing/2014/main" id="{71EAB581-3C53-472D-B2FC-3C8068639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276800" cy="5324645"/>
          </a:xfrm>
          <a:prstGeom prst="rect">
            <a:avLst/>
          </a:prstGeom>
          <a:solidFill>
            <a:srgbClr val="1482A5"/>
          </a:solidFill>
          <a:ln w="9525">
            <a:noFill/>
            <a:miter lim="800000"/>
          </a:ln>
          <a:effectLst/>
        </p:spPr>
        <p:txBody>
          <a:bodyPr lIns="102870" tIns="51435" rIns="102870" bIns="51435" anchor="ctr"/>
          <a:lstStyle>
            <a:defPPr>
              <a:defRPr kern="1200"/>
            </a:defPPr>
          </a:lstStyle>
          <a:p>
            <a:pPr algn="ctr" defTabSz="3527822"/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CB1BFB15-030E-4FCC-BBB6-A17B377C4213}"/>
              </a:ext>
            </a:extLst>
          </p:cNvPr>
          <p:cNvSpPr txBox="1"/>
          <p:nvPr/>
        </p:nvSpPr>
        <p:spPr>
          <a:xfrm>
            <a:off x="283474" y="1915478"/>
            <a:ext cx="26692563" cy="121778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2820815">
              <a:spcBef>
                <a:spcPct val="20000"/>
              </a:spcBef>
              <a:defRPr/>
            </a:pPr>
            <a:r>
              <a:rPr lang="en-US" sz="6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Scientific Poster Template Enter A Title to Your Poster</a:t>
            </a:r>
          </a:p>
          <a:p>
            <a:pPr algn="ctr" defTabSz="2820815">
              <a:spcBef>
                <a:spcPct val="20000"/>
              </a:spcBef>
              <a:defRPr/>
            </a:pPr>
            <a:r>
              <a:rPr lang="en-US" sz="6400" b="1" dirty="0">
                <a:solidFill>
                  <a:schemeClr val="bg1"/>
                </a:solidFill>
                <a:latin typeface="Nunito Black" panose="00000A00000000000000" pitchFamily="2" charset="0"/>
              </a:rPr>
              <a:t> 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8FEDA255-27CD-47F5-9AE5-FCBA08D9297E}"/>
              </a:ext>
            </a:extLst>
          </p:cNvPr>
          <p:cNvSpPr txBox="1"/>
          <p:nvPr/>
        </p:nvSpPr>
        <p:spPr>
          <a:xfrm>
            <a:off x="4620541" y="3783875"/>
            <a:ext cx="22355496" cy="14219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42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42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Include University or Department Names if Needed</a:t>
            </a:r>
          </a:p>
        </p:txBody>
      </p:sp>
      <p:sp>
        <p:nvSpPr>
          <p:cNvPr id="41" name="TextBox 19">
            <a:extLst>
              <a:ext uri="{FF2B5EF4-FFF2-40B4-BE49-F238E27FC236}">
                <a16:creationId xmlns:a16="http://schemas.microsoft.com/office/drawing/2014/main" id="{8FBB4565-B210-4C9E-A2B6-09715FCCA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7083955"/>
            <a:ext cx="14277646" cy="85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64" tIns="34282" rIns="68564" bIns="34282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 Text font: Times new roman 30 Bold</a:t>
            </a:r>
          </a:p>
          <a:p>
            <a:pPr algn="just">
              <a:lnSpc>
                <a:spcPct val="110000"/>
              </a:lnSpc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Rectangle 10">
            <a:extLst>
              <a:ext uri="{FF2B5EF4-FFF2-40B4-BE49-F238E27FC236}">
                <a16:creationId xmlns:a16="http://schemas.microsoft.com/office/drawing/2014/main" id="{7FF60C43-5EB8-471B-AF9E-04BD325F6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5820255"/>
            <a:ext cx="13601757" cy="1071303"/>
          </a:xfrm>
          <a:prstGeom prst="rect">
            <a:avLst/>
          </a:prstGeom>
          <a:solidFill>
            <a:srgbClr val="A0BEC8"/>
          </a:solidFill>
          <a:ln w="12700">
            <a:noFill/>
            <a:miter lim="800000"/>
          </a:ln>
        </p:spPr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algn="ctr" defTabSz="3526941">
              <a:defRPr/>
            </a:pPr>
            <a:r>
              <a:rPr lang="en-US" sz="3600" b="1" dirty="0">
                <a:solidFill>
                  <a:schemeClr val="accent2"/>
                </a:solidFill>
                <a:latin typeface="Nunito" panose="00000500000000000000" pitchFamily="2" charset="0"/>
              </a:rPr>
              <a:t>Abstract</a:t>
            </a:r>
          </a:p>
        </p:txBody>
      </p:sp>
      <p:sp>
        <p:nvSpPr>
          <p:cNvPr id="43" name="TextBox 19">
            <a:extLst>
              <a:ext uri="{FF2B5EF4-FFF2-40B4-BE49-F238E27FC236}">
                <a16:creationId xmlns:a16="http://schemas.microsoft.com/office/drawing/2014/main" id="{EEAE195A-8154-4A82-A6BB-7E698B99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455" y="25820542"/>
            <a:ext cx="14277646" cy="453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64" tIns="34282" rIns="68564" bIns="34282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 Text font: Times new roman 40 </a:t>
            </a:r>
          </a:p>
        </p:txBody>
      </p:sp>
      <p:sp>
        <p:nvSpPr>
          <p:cNvPr id="44" name="TextBox 19">
            <a:extLst>
              <a:ext uri="{FF2B5EF4-FFF2-40B4-BE49-F238E27FC236}">
                <a16:creationId xmlns:a16="http://schemas.microsoft.com/office/drawing/2014/main" id="{4FA43229-FF76-42DB-9DB7-575258756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583" y="26032273"/>
            <a:ext cx="14277646" cy="453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64" tIns="34282" rIns="68564" bIns="34282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5" name="TextBox 19">
            <a:extLst>
              <a:ext uri="{FF2B5EF4-FFF2-40B4-BE49-F238E27FC236}">
                <a16:creationId xmlns:a16="http://schemas.microsoft.com/office/drawing/2014/main" id="{67DDEBCF-DC48-4A82-9473-C7DB712E5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21554" y="38633400"/>
            <a:ext cx="14277646" cy="453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64" tIns="34282" rIns="68564" bIns="34282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Three  References in this section .</a:t>
            </a: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3D3D40AC-94FC-4C0E-8E98-130AE4D40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98048" y="37149435"/>
            <a:ext cx="13775196" cy="1052151"/>
          </a:xfrm>
          <a:prstGeom prst="rect">
            <a:avLst/>
          </a:prstGeom>
          <a:solidFill>
            <a:srgbClr val="A0BEC8"/>
          </a:solidFill>
          <a:ln w="12700">
            <a:noFill/>
            <a:miter lim="800000"/>
          </a:ln>
        </p:spPr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algn="ctr" defTabSz="3526941">
              <a:defRPr/>
            </a:pPr>
            <a:r>
              <a:rPr lang="en-US" sz="3600" b="1" dirty="0">
                <a:solidFill>
                  <a:schemeClr val="accent2"/>
                </a:solidFill>
                <a:latin typeface="Nunito" panose="00000500000000000000" pitchFamily="2" charset="0"/>
              </a:rPr>
              <a:t>References</a:t>
            </a:r>
          </a:p>
        </p:txBody>
      </p:sp>
      <p:sp>
        <p:nvSpPr>
          <p:cNvPr id="47" name="TextBox 19">
            <a:extLst>
              <a:ext uri="{FF2B5EF4-FFF2-40B4-BE49-F238E27FC236}">
                <a16:creationId xmlns:a16="http://schemas.microsoft.com/office/drawing/2014/main" id="{EFFE7A64-D332-44D9-A320-8CC198AD9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52068" y="7010400"/>
            <a:ext cx="14277646" cy="453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64" tIns="34282" rIns="68564" bIns="34282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id="{80021963-B977-40CF-AC7B-2C94FA946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0498" y="5756459"/>
            <a:ext cx="13272746" cy="1049353"/>
          </a:xfrm>
          <a:prstGeom prst="rect">
            <a:avLst/>
          </a:prstGeom>
          <a:solidFill>
            <a:srgbClr val="A0BEC8"/>
          </a:solidFill>
          <a:ln w="12700">
            <a:noFill/>
            <a:miter lim="800000"/>
          </a:ln>
        </p:spPr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algn="ctr" defTabSz="3526941">
              <a:defRPr/>
            </a:pPr>
            <a:r>
              <a:rPr lang="en-US" sz="3600" b="1" dirty="0">
                <a:solidFill>
                  <a:schemeClr val="accent2"/>
                </a:solidFill>
                <a:latin typeface="Nunito" panose="00000500000000000000" pitchFamily="2" charset="0"/>
              </a:rPr>
              <a:t>Methodology</a:t>
            </a:r>
          </a:p>
        </p:txBody>
      </p:sp>
      <p:pic>
        <p:nvPicPr>
          <p:cNvPr id="50" name="Image 49">
            <a:extLst>
              <a:ext uri="{FF2B5EF4-FFF2-40B4-BE49-F238E27FC236}">
                <a16:creationId xmlns:a16="http://schemas.microsoft.com/office/drawing/2014/main" id="{74CEC016-97FA-4AF1-9704-C19F8B4B51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1" t="520" r="-1" b="50935"/>
          <a:stretch/>
        </p:blipFill>
        <p:spPr>
          <a:xfrm>
            <a:off x="26976036" y="2098119"/>
            <a:ext cx="3300764" cy="3107683"/>
          </a:xfrm>
          <a:prstGeom prst="rect">
            <a:avLst/>
          </a:prstGeom>
          <a:noFill/>
          <a:effectLst/>
          <a:scene3d>
            <a:camera prst="orthographicFront">
              <a:rot lat="21594000" lon="19200000" rev="0"/>
            </a:camera>
            <a:lightRig rig="threePt" dir="t">
              <a:rot lat="0" lon="0" rev="13800000"/>
            </a:lightRig>
          </a:scene3d>
          <a:sp3d extrusionH="101600">
            <a:bevelB w="165100" prst="coolSlant"/>
          </a:sp3d>
        </p:spPr>
      </p:pic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57F57455-BE6D-4C0F-8981-28CC7F3A074D}"/>
              </a:ext>
            </a:extLst>
          </p:cNvPr>
          <p:cNvSpPr txBox="1"/>
          <p:nvPr/>
        </p:nvSpPr>
        <p:spPr>
          <a:xfrm>
            <a:off x="0" y="86145"/>
            <a:ext cx="30276800" cy="16872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2820815">
              <a:spcBef>
                <a:spcPct val="20000"/>
              </a:spcBef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eorgia" panose="02040502050405020303" pitchFamily="18" charset="0"/>
              </a:rPr>
              <a:t>Workshop of intelligent energy management control of renewable energy systems</a:t>
            </a:r>
          </a:p>
          <a:p>
            <a:pPr algn="ctr" defTabSz="2820815">
              <a:spcBef>
                <a:spcPct val="20000"/>
              </a:spcBef>
              <a:defRPr/>
            </a:pPr>
            <a:r>
              <a:rPr lang="fr-FR" sz="5400" b="1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(WIEMCRES 2023) </a:t>
            </a:r>
            <a:r>
              <a:rPr lang="fr-FR" sz="5400" b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Bejaia, November 23, 2023.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DDA167D5-80A1-4F0E-AFE2-B3ACBD282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56" y="24899071"/>
            <a:ext cx="14277646" cy="914400"/>
          </a:xfrm>
          <a:prstGeom prst="rect">
            <a:avLst/>
          </a:prstGeom>
          <a:solidFill>
            <a:srgbClr val="A0BEC8"/>
          </a:solidFill>
          <a:ln w="12700">
            <a:noFill/>
            <a:miter lim="800000"/>
          </a:ln>
        </p:spPr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algn="ctr" defTabSz="3526941">
              <a:defRPr/>
            </a:pPr>
            <a:r>
              <a:rPr lang="en-US" sz="3600" b="1" dirty="0">
                <a:solidFill>
                  <a:schemeClr val="accent2"/>
                </a:solidFill>
                <a:latin typeface="Nunito" panose="00000500000000000000" pitchFamily="2" charset="0"/>
              </a:rPr>
              <a:t>Introduction</a:t>
            </a:r>
          </a:p>
        </p:txBody>
      </p:sp>
      <p:sp>
        <p:nvSpPr>
          <p:cNvPr id="54" name="Rectangle 10">
            <a:extLst>
              <a:ext uri="{FF2B5EF4-FFF2-40B4-BE49-F238E27FC236}">
                <a16:creationId xmlns:a16="http://schemas.microsoft.com/office/drawing/2014/main" id="{0D5CC683-F04B-4F43-B062-AE7EFC03E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0601" y="24758710"/>
            <a:ext cx="13642643" cy="1114252"/>
          </a:xfrm>
          <a:prstGeom prst="rect">
            <a:avLst/>
          </a:prstGeom>
          <a:solidFill>
            <a:srgbClr val="A0BEC8"/>
          </a:solidFill>
          <a:ln w="12700">
            <a:noFill/>
            <a:miter lim="800000"/>
          </a:ln>
        </p:spPr>
        <p:txBody>
          <a:bodyPr wrap="none" lIns="205740" tIns="54864" rIns="205740" bIns="51422" anchor="ctr" anchorCtr="0"/>
          <a:lstStyle>
            <a:defPPr>
              <a:defRPr kern="1200"/>
            </a:defPPr>
          </a:lstStyle>
          <a:p>
            <a:pPr algn="ctr" defTabSz="3526941">
              <a:defRPr/>
            </a:pPr>
            <a:r>
              <a:rPr lang="en-US" sz="3600" b="1" dirty="0">
                <a:solidFill>
                  <a:schemeClr val="accent2"/>
                </a:solidFill>
                <a:latin typeface="Nunito" panose="00000500000000000000" pitchFamily="2" charset="0"/>
              </a:rPr>
              <a:t>Conclusion</a:t>
            </a:r>
          </a:p>
        </p:txBody>
      </p:sp>
      <p:sp>
        <p:nvSpPr>
          <p:cNvPr id="56" name="Line 431">
            <a:extLst>
              <a:ext uri="{FF2B5EF4-FFF2-40B4-BE49-F238E27FC236}">
                <a16:creationId xmlns:a16="http://schemas.microsoft.com/office/drawing/2014/main" id="{6E7A869D-FB91-4E29-A4B9-170F1C3D8D9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849600" y="24284618"/>
            <a:ext cx="14023644" cy="0"/>
          </a:xfrm>
          <a:prstGeom prst="line">
            <a:avLst/>
          </a:prstGeom>
          <a:noFill/>
          <a:ln w="889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8" name="Rectangle 2919">
            <a:extLst>
              <a:ext uri="{FF2B5EF4-FFF2-40B4-BE49-F238E27FC236}">
                <a16:creationId xmlns:a16="http://schemas.microsoft.com/office/drawing/2014/main" id="{BB9F9F1D-7B28-4837-8B86-35EEAC36E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68682" y="39352933"/>
            <a:ext cx="14744090" cy="3785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 lIns="91408" tIns="45706" rIns="91408" bIns="45706">
            <a:spAutoFit/>
          </a:bodyPr>
          <a:lstStyle>
            <a:lvl1pPr marL="742950" indent="-742950" defTabSz="788988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788988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788988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788988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788988" eaLnBrk="0" hangingPunct="0"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7889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7889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7889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7889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just">
              <a:lnSpc>
                <a:spcPct val="150000"/>
              </a:lnSpc>
            </a:pPr>
            <a:r>
              <a:rPr lang="en-US" alt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[1]………………….</a:t>
            </a:r>
            <a:r>
              <a:rPr lang="fr-FR" alt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</a:t>
            </a:r>
            <a:endParaRPr lang="en-US" alt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</a:pPr>
            <a:r>
              <a:rPr lang="en-US" alt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</a:t>
            </a:r>
            <a:r>
              <a:rPr lang="fr-FR" alt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………………………………………………………………</a:t>
            </a:r>
            <a:endParaRPr lang="en-US" alt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</a:pPr>
            <a:r>
              <a:rPr lang="en-US" alt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[3]…</a:t>
            </a:r>
            <a:r>
              <a:rPr lang="fr-FR" alt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…………………………………………………………….</a:t>
            </a:r>
          </a:p>
          <a:p>
            <a:pPr marL="0" indent="0" algn="just">
              <a:lnSpc>
                <a:spcPct val="150000"/>
              </a:lnSpc>
            </a:pPr>
            <a:endParaRPr lang="fr-FR" altLang="fr-FR" sz="4000" dirty="0">
              <a:latin typeface="Arial Narrow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5B42797-D765-49EA-B3B2-3AB82D595054}"/>
              </a:ext>
            </a:extLst>
          </p:cNvPr>
          <p:cNvSpPr/>
          <p:nvPr/>
        </p:nvSpPr>
        <p:spPr>
          <a:xfrm>
            <a:off x="403557" y="32491740"/>
            <a:ext cx="89741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fr-FR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fr-FR" sz="3200" b="1" dirty="0">
                <a:latin typeface="Times New Roman" pitchFamily="18" charset="0"/>
                <a:cs typeface="Times New Roman" pitchFamily="18" charset="0"/>
              </a:rPr>
              <a:t>Section title font: Times new roman 53 Bold</a:t>
            </a:r>
          </a:p>
          <a:p>
            <a:r>
              <a:rPr lang="en-US" altLang="fr-FR" sz="3200" b="1" dirty="0">
                <a:latin typeface="Times New Roman" pitchFamily="18" charset="0"/>
                <a:cs typeface="Times New Roman" pitchFamily="18" charset="0"/>
              </a:rPr>
              <a:t> Subtitle font : Times new roman 46 Bold</a:t>
            </a:r>
          </a:p>
          <a:p>
            <a:r>
              <a:rPr lang="en-US" altLang="fr-FR" sz="3200" b="1" dirty="0">
                <a:latin typeface="Times New Roman" pitchFamily="18" charset="0"/>
                <a:cs typeface="Times New Roman" pitchFamily="18" charset="0"/>
              </a:rPr>
              <a:t> Paragraph of text font: Times new roman 38</a:t>
            </a:r>
          </a:p>
          <a:p>
            <a:r>
              <a:rPr lang="en-US" altLang="fr-FR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Remove this after you have completed your poster </a:t>
            </a:r>
            <a:endParaRPr lang="en-US" altLang="fr-FR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8FD970B-68E3-483B-ADCE-7668BFFC2BB8}"/>
              </a:ext>
            </a:extLst>
          </p:cNvPr>
          <p:cNvSpPr/>
          <p:nvPr/>
        </p:nvSpPr>
        <p:spPr>
          <a:xfrm>
            <a:off x="404616" y="34061400"/>
            <a:ext cx="116347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fr-FR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fr-FR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Line 431">
            <a:extLst>
              <a:ext uri="{FF2B5EF4-FFF2-40B4-BE49-F238E27FC236}">
                <a16:creationId xmlns:a16="http://schemas.microsoft.com/office/drawing/2014/main" id="{724F1595-95C9-446A-A50E-317735E634B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6620" y="24284618"/>
            <a:ext cx="15112980" cy="0"/>
          </a:xfrm>
          <a:prstGeom prst="line">
            <a:avLst/>
          </a:prstGeom>
          <a:noFill/>
          <a:ln w="889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3" name="Line 648">
            <a:extLst>
              <a:ext uri="{FF2B5EF4-FFF2-40B4-BE49-F238E27FC236}">
                <a16:creationId xmlns:a16="http://schemas.microsoft.com/office/drawing/2014/main" id="{B9C272E5-8A06-4F8C-8D4E-11A9B4A63C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402309" y="5756459"/>
            <a:ext cx="50746" cy="36786809"/>
          </a:xfrm>
          <a:prstGeom prst="line">
            <a:avLst/>
          </a:prstGeom>
          <a:noFill/>
          <a:ln w="889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11B78DB-8C17-4172-A5E1-844331BF5A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75" y="3066237"/>
            <a:ext cx="4053590" cy="2139566"/>
          </a:xfrm>
          <a:prstGeom prst="rect">
            <a:avLst/>
          </a:prstGeom>
          <a:solidFill>
            <a:schemeClr val="accent3"/>
          </a:solidFill>
        </p:spPr>
      </p:pic>
    </p:spTree>
    <p:extLst>
      <p:ext uri="{BB962C8B-B14F-4D97-AF65-F5344CB8AC3E}">
        <p14:creationId xmlns:p14="http://schemas.microsoft.com/office/powerpoint/2010/main" val="3290665508"/>
      </p:ext>
    </p:extLst>
  </p:cSld>
  <p:clrMapOvr>
    <a:masterClrMapping/>
  </p:clrMapOvr>
</p:sld>
</file>

<file path=ppt/theme/theme1.xml><?xml version="1.0" encoding="utf-8"?>
<a:theme xmlns:a="http://schemas.openxmlformats.org/drawingml/2006/main" name="Nouvelle présentation">
  <a:themeElements>
    <a:clrScheme name="">
      <a:dk1>
        <a:srgbClr val="000000"/>
      </a:dk1>
      <a:lt1>
        <a:srgbClr val="FFFFFF"/>
      </a:lt1>
      <a:dk2>
        <a:srgbClr val="3366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ouvelle pré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bg1"/>
          </a:solidFill>
          <a:prstDash val="sysDot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905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bg1"/>
          </a:solidFill>
          <a:prstDash val="sysDot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905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30110</TotalTime>
  <Words>164</Words>
  <Application>Microsoft Office PowerPoint</Application>
  <PresentationFormat>Personnalisé</PresentationFormat>
  <Paragraphs>24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Arial</vt:lpstr>
      <vt:lpstr>Arial Narrow</vt:lpstr>
      <vt:lpstr>Georgia</vt:lpstr>
      <vt:lpstr>Nunito</vt:lpstr>
      <vt:lpstr>Nunito Black</vt:lpstr>
      <vt:lpstr>Open Sans</vt:lpstr>
      <vt:lpstr>Times</vt:lpstr>
      <vt:lpstr>Times New Roman</vt:lpstr>
      <vt:lpstr>Nouvelle présentation</vt:lpstr>
      <vt:lpstr>Présentation PowerPoint</vt:lpstr>
    </vt:vector>
  </TitlesOfParts>
  <Company>UCL - ELEC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Down Conversion Mixer</dc:title>
  <dc:subject>Poster</dc:subject>
  <dc:creator>Dr. Mouloud CHALLAL, IEEE Member</dc:creator>
  <cp:lastModifiedBy>Mourad Zebboudj</cp:lastModifiedBy>
  <cp:revision>518</cp:revision>
  <cp:lastPrinted>2003-08-27T10:14:00Z</cp:lastPrinted>
  <dcterms:created xsi:type="dcterms:W3CDTF">2001-06-28T19:53:03Z</dcterms:created>
  <dcterms:modified xsi:type="dcterms:W3CDTF">2023-11-13T14:21:04Z</dcterms:modified>
</cp:coreProperties>
</file>